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Montserrat Medium"/>
      <p:regular r:id="rId14"/>
    </p:embeddedFont>
    <p:embeddedFont>
      <p:font typeface="Montserrat Medium"/>
      <p:regular r:id="rId15"/>
    </p:embeddedFont>
    <p:embeddedFont>
      <p:font typeface="Montserrat Medium"/>
      <p:regular r:id="rId16"/>
    </p:embeddedFont>
    <p:embeddedFont>
      <p:font typeface="Montserrat Medium"/>
      <p:regular r:id="rId17"/>
    </p:embeddedFont>
    <p:embeddedFont>
      <p:font typeface="Inter Light"/>
      <p:regular r:id="rId18"/>
    </p:embeddedFont>
    <p:embeddedFont>
      <p:font typeface="Inter Light"/>
      <p:regular r:id="rId19"/>
    </p:embeddedFont>
    <p:embeddedFont>
      <p:font typeface="Inter Light"/>
      <p:regular r:id="rId20"/>
    </p:embeddedFont>
    <p:embeddedFont>
      <p:font typeface="Inter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sv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svg"/><Relationship Id="rId17" Type="http://schemas.openxmlformats.org/officeDocument/2006/relationships/slideLayout" Target="../slideLayouts/slideLayout3.xml"/><Relationship Id="rId1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image" Target="../media/image-4-10.png"/><Relationship Id="rId11" Type="http://schemas.openxmlformats.org/officeDocument/2006/relationships/image" Target="../media/image-4-11.svg"/><Relationship Id="rId12" Type="http://schemas.openxmlformats.org/officeDocument/2006/relationships/slideLayout" Target="../slideLayouts/slideLayout5.xml"/><Relationship Id="rId1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Website Nha Khoa</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Chào mừng các bạn đến với dự án Website Nha Khoa – một sản phẩm tâm huyết được phát triển dành cho môn học HTML &amp; CSS. Website này không chỉ là một bài tập thực hành mà còn là cầu nối giúp phòng khám nha khoa tiếp cận khách hàng một cách chuyên nghiệp và hiệu quả.</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47474"/>
            <a:ext cx="7828121" cy="566976"/>
          </a:xfrm>
          <a:prstGeom prst="rect">
            <a:avLst/>
          </a:prstGeom>
          <a:noFill/>
          <a:ln/>
        </p:spPr>
        <p:txBody>
          <a:bodyPr wrap="none" lIns="0" tIns="0" rIns="0" bIns="0" rtlCol="0" anchor="t"/>
          <a:lstStyle/>
          <a:p>
            <a:pPr algn="l" indent="0" marL="0">
              <a:lnSpc>
                <a:spcPts val="4450"/>
              </a:lnSpc>
              <a:buNone/>
            </a:pPr>
            <a:r>
              <a:rPr lang="en-US" sz="3550" dirty="0">
                <a:solidFill>
                  <a:srgbClr val="74767D"/>
                </a:solidFill>
                <a:latin typeface="Montserrat Medium" pitchFamily="34" charset="0"/>
                <a:ea typeface="Montserrat Medium" pitchFamily="34" charset="-122"/>
                <a:cs typeface="Montserrat Medium" pitchFamily="34" charset="-120"/>
              </a:rPr>
              <a:t>Mục Tiêu &amp; Đối Tượng Hướng Đến</a:t>
            </a:r>
            <a:endParaRPr lang="en-US" sz="3550" dirty="0"/>
          </a:p>
        </p:txBody>
      </p:sp>
      <p:sp>
        <p:nvSpPr>
          <p:cNvPr id="3" name="Shape 1"/>
          <p:cNvSpPr/>
          <p:nvPr/>
        </p:nvSpPr>
        <p:spPr>
          <a:xfrm>
            <a:off x="793790" y="2108240"/>
            <a:ext cx="6407944" cy="2403396"/>
          </a:xfrm>
          <a:prstGeom prst="roundRect">
            <a:avLst>
              <a:gd name="adj" fmla="val 6087"/>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793790" y="2077760"/>
            <a:ext cx="6407944" cy="121920"/>
          </a:xfrm>
          <a:prstGeom prst="rect">
            <a:avLst/>
          </a:prstGeom>
        </p:spPr>
      </p:pic>
      <p:pic>
        <p:nvPicPr>
          <p:cNvPr id="5" name="Image 1" descr="preencoded.png">    </p:cNvPr>
          <p:cNvPicPr>
            <a:picLocks noChangeAspect="1"/>
          </p:cNvPicPr>
          <p:nvPr/>
        </p:nvPicPr>
        <p:blipFill>
          <a:blip r:embed="rId2"/>
          <a:stretch>
            <a:fillRect/>
          </a:stretch>
        </p:blipFill>
        <p:spPr>
          <a:xfrm>
            <a:off x="3657540" y="1768078"/>
            <a:ext cx="680442" cy="680442"/>
          </a:xfrm>
          <a:prstGeom prst="rect">
            <a:avLst/>
          </a:prstGeom>
        </p:spPr>
      </p:pic>
      <p:pic>
        <p:nvPicPr>
          <p:cNvPr id="6"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614" y="1972151"/>
            <a:ext cx="272177" cy="272177"/>
          </a:xfrm>
          <a:prstGeom prst="rect">
            <a:avLst/>
          </a:prstGeom>
        </p:spPr>
      </p:pic>
      <p:sp>
        <p:nvSpPr>
          <p:cNvPr id="7" name="Text 2"/>
          <p:cNvSpPr/>
          <p:nvPr/>
        </p:nvSpPr>
        <p:spPr>
          <a:xfrm>
            <a:off x="1051084" y="2675215"/>
            <a:ext cx="3442097" cy="354330"/>
          </a:xfrm>
          <a:prstGeom prst="rect">
            <a:avLst/>
          </a:prstGeom>
          <a:noFill/>
          <a:ln/>
        </p:spPr>
        <p:txBody>
          <a:bodyPr wrap="none" lIns="0" tIns="0" rIns="0" bIns="0" rtlCol="0" anchor="t"/>
          <a:lstStyle/>
          <a:p>
            <a:pPr algn="l" indent="0" marL="0">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Khách Hàng Tiềm Năng</a:t>
            </a:r>
            <a:endParaRPr lang="en-US" sz="2200" dirty="0"/>
          </a:p>
        </p:txBody>
      </p:sp>
      <p:sp>
        <p:nvSpPr>
          <p:cNvPr id="8" name="Text 3"/>
          <p:cNvSpPr/>
          <p:nvPr/>
        </p:nvSpPr>
        <p:spPr>
          <a:xfrm>
            <a:off x="1051084" y="3165634"/>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Những người có nhu cầu tìm kiếm dịch vụ chăm sóc răng miệng chất lượng, mong muốn tìm hiểu thông tin và đặt lịch hẹn dễ dàng.</a:t>
            </a:r>
            <a:endParaRPr lang="en-US" sz="1750" dirty="0"/>
          </a:p>
        </p:txBody>
      </p:sp>
      <p:sp>
        <p:nvSpPr>
          <p:cNvPr id="9" name="Shape 4"/>
          <p:cNvSpPr/>
          <p:nvPr/>
        </p:nvSpPr>
        <p:spPr>
          <a:xfrm>
            <a:off x="7428548" y="2108240"/>
            <a:ext cx="6408063" cy="2403396"/>
          </a:xfrm>
          <a:prstGeom prst="roundRect">
            <a:avLst>
              <a:gd name="adj" fmla="val 6087"/>
            </a:avLst>
          </a:prstGeom>
          <a:solidFill>
            <a:srgbClr val="FFFFFF"/>
          </a:solidFill>
          <a:ln/>
        </p:spPr>
      </p:sp>
      <p:pic>
        <p:nvPicPr>
          <p:cNvPr id="10" name="Image 3" descr="preencoded.png">    </p:cNvPr>
          <p:cNvPicPr>
            <a:picLocks noChangeAspect="1"/>
          </p:cNvPicPr>
          <p:nvPr/>
        </p:nvPicPr>
        <p:blipFill>
          <a:blip r:embed="rId5"/>
          <a:stretch>
            <a:fillRect/>
          </a:stretch>
        </p:blipFill>
        <p:spPr>
          <a:xfrm>
            <a:off x="7428548" y="2077760"/>
            <a:ext cx="6408063" cy="121920"/>
          </a:xfrm>
          <a:prstGeom prst="rect">
            <a:avLst/>
          </a:prstGeom>
        </p:spPr>
      </p:pic>
      <p:pic>
        <p:nvPicPr>
          <p:cNvPr id="11" name="Image 4" descr="preencoded.png">    </p:cNvPr>
          <p:cNvPicPr>
            <a:picLocks noChangeAspect="1"/>
          </p:cNvPicPr>
          <p:nvPr/>
        </p:nvPicPr>
        <p:blipFill>
          <a:blip r:embed="rId6"/>
          <a:stretch>
            <a:fillRect/>
          </a:stretch>
        </p:blipFill>
        <p:spPr>
          <a:xfrm>
            <a:off x="10292298" y="1768078"/>
            <a:ext cx="680442" cy="680442"/>
          </a:xfrm>
          <a:prstGeom prst="rect">
            <a:avLst/>
          </a:prstGeom>
        </p:spPr>
      </p:pic>
      <p:pic>
        <p:nvPicPr>
          <p:cNvPr id="12" name="Image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6371" y="1972151"/>
            <a:ext cx="272177" cy="272177"/>
          </a:xfrm>
          <a:prstGeom prst="rect">
            <a:avLst/>
          </a:prstGeom>
        </p:spPr>
      </p:pic>
      <p:sp>
        <p:nvSpPr>
          <p:cNvPr id="13" name="Text 5"/>
          <p:cNvSpPr/>
          <p:nvPr/>
        </p:nvSpPr>
        <p:spPr>
          <a:xfrm>
            <a:off x="7685842" y="2675215"/>
            <a:ext cx="4196715" cy="354330"/>
          </a:xfrm>
          <a:prstGeom prst="rect">
            <a:avLst/>
          </a:prstGeom>
          <a:noFill/>
          <a:ln/>
        </p:spPr>
        <p:txBody>
          <a:bodyPr wrap="none" lIns="0" tIns="0" rIns="0" bIns="0" rtlCol="0" anchor="t"/>
          <a:lstStyle/>
          <a:p>
            <a:pPr algn="l" indent="0" marL="0">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Sinh Viên Lập Trình Frontend</a:t>
            </a:r>
            <a:endParaRPr lang="en-US" sz="2200" dirty="0"/>
          </a:p>
        </p:txBody>
      </p:sp>
      <p:sp>
        <p:nvSpPr>
          <p:cNvPr id="14" name="Text 6"/>
          <p:cNvSpPr/>
          <p:nvPr/>
        </p:nvSpPr>
        <p:spPr>
          <a:xfrm>
            <a:off x="7685842" y="3165634"/>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Website là ví dụ thực tế, giúp sinh viên củng cố kiến thức về HTML5 và CSS3, hiểu rõ cách xây dựng giao diện người dùng thân thiện, trực quan.</a:t>
            </a:r>
            <a:endParaRPr lang="en-US" sz="1750" dirty="0"/>
          </a:p>
        </p:txBody>
      </p:sp>
      <p:sp>
        <p:nvSpPr>
          <p:cNvPr id="15" name="Shape 7"/>
          <p:cNvSpPr/>
          <p:nvPr/>
        </p:nvSpPr>
        <p:spPr>
          <a:xfrm>
            <a:off x="793790" y="5078611"/>
            <a:ext cx="6407944" cy="2403396"/>
          </a:xfrm>
          <a:prstGeom prst="roundRect">
            <a:avLst>
              <a:gd name="adj" fmla="val 6087"/>
            </a:avLst>
          </a:prstGeom>
          <a:solidFill>
            <a:srgbClr val="FFFFFF"/>
          </a:solidFill>
          <a:ln/>
        </p:spPr>
      </p:sp>
      <p:pic>
        <p:nvPicPr>
          <p:cNvPr id="16" name="Image 6" descr="preencoded.png">    </p:cNvPr>
          <p:cNvPicPr>
            <a:picLocks noChangeAspect="1"/>
          </p:cNvPicPr>
          <p:nvPr/>
        </p:nvPicPr>
        <p:blipFill>
          <a:blip r:embed="rId9"/>
          <a:stretch>
            <a:fillRect/>
          </a:stretch>
        </p:blipFill>
        <p:spPr>
          <a:xfrm>
            <a:off x="793790" y="5048131"/>
            <a:ext cx="6407944" cy="121920"/>
          </a:xfrm>
          <a:prstGeom prst="rect">
            <a:avLst/>
          </a:prstGeom>
        </p:spPr>
      </p:pic>
      <p:pic>
        <p:nvPicPr>
          <p:cNvPr id="17" name="Image 7" descr="preencoded.png">    </p:cNvPr>
          <p:cNvPicPr>
            <a:picLocks noChangeAspect="1"/>
          </p:cNvPicPr>
          <p:nvPr/>
        </p:nvPicPr>
        <p:blipFill>
          <a:blip r:embed="rId10"/>
          <a:stretch>
            <a:fillRect/>
          </a:stretch>
        </p:blipFill>
        <p:spPr>
          <a:xfrm>
            <a:off x="3657540" y="4738449"/>
            <a:ext cx="680442" cy="680442"/>
          </a:xfrm>
          <a:prstGeom prst="rect">
            <a:avLst/>
          </a:prstGeom>
        </p:spPr>
      </p:pic>
      <p:pic>
        <p:nvPicPr>
          <p:cNvPr id="18" name="Image 8"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61614" y="4942523"/>
            <a:ext cx="272177" cy="272177"/>
          </a:xfrm>
          <a:prstGeom prst="rect">
            <a:avLst/>
          </a:prstGeom>
        </p:spPr>
      </p:pic>
      <p:sp>
        <p:nvSpPr>
          <p:cNvPr id="19" name="Text 8"/>
          <p:cNvSpPr/>
          <p:nvPr/>
        </p:nvSpPr>
        <p:spPr>
          <a:xfrm>
            <a:off x="1051084" y="5645587"/>
            <a:ext cx="2935248" cy="354330"/>
          </a:xfrm>
          <a:prstGeom prst="rect">
            <a:avLst/>
          </a:prstGeom>
          <a:noFill/>
          <a:ln/>
        </p:spPr>
        <p:txBody>
          <a:bodyPr wrap="none" lIns="0" tIns="0" rIns="0" bIns="0" rtlCol="0" anchor="t"/>
          <a:lstStyle/>
          <a:p>
            <a:pPr algn="l" indent="0" marL="0">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Cung Cấp Thông Tin</a:t>
            </a:r>
            <a:endParaRPr lang="en-US" sz="2200" dirty="0"/>
          </a:p>
        </p:txBody>
      </p:sp>
      <p:sp>
        <p:nvSpPr>
          <p:cNvPr id="20" name="Text 9"/>
          <p:cNvSpPr/>
          <p:nvPr/>
        </p:nvSpPr>
        <p:spPr>
          <a:xfrm>
            <a:off x="1051084" y="6136005"/>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Mang đến cái nhìn tổng quan về phòng khám, các dịch vụ, và quy trình chăm sóc răng miệng một cách rõ ràng, dễ hiểu.</a:t>
            </a:r>
            <a:endParaRPr lang="en-US" sz="1750" dirty="0"/>
          </a:p>
        </p:txBody>
      </p:sp>
      <p:sp>
        <p:nvSpPr>
          <p:cNvPr id="21" name="Shape 10"/>
          <p:cNvSpPr/>
          <p:nvPr/>
        </p:nvSpPr>
        <p:spPr>
          <a:xfrm>
            <a:off x="7428548" y="5078611"/>
            <a:ext cx="6408063" cy="2403396"/>
          </a:xfrm>
          <a:prstGeom prst="roundRect">
            <a:avLst>
              <a:gd name="adj" fmla="val 6087"/>
            </a:avLst>
          </a:prstGeom>
          <a:solidFill>
            <a:srgbClr val="FFFFFF"/>
          </a:solidFill>
          <a:ln/>
        </p:spPr>
      </p:sp>
      <p:pic>
        <p:nvPicPr>
          <p:cNvPr id="22" name="Image 9" descr="preencoded.png">    </p:cNvPr>
          <p:cNvPicPr>
            <a:picLocks noChangeAspect="1"/>
          </p:cNvPicPr>
          <p:nvPr/>
        </p:nvPicPr>
        <p:blipFill>
          <a:blip r:embed="rId13"/>
          <a:stretch>
            <a:fillRect/>
          </a:stretch>
        </p:blipFill>
        <p:spPr>
          <a:xfrm>
            <a:off x="7428548" y="5048131"/>
            <a:ext cx="6408063" cy="121920"/>
          </a:xfrm>
          <a:prstGeom prst="rect">
            <a:avLst/>
          </a:prstGeom>
        </p:spPr>
      </p:pic>
      <p:pic>
        <p:nvPicPr>
          <p:cNvPr id="23" name="Image 10" descr="preencoded.png">    </p:cNvPr>
          <p:cNvPicPr>
            <a:picLocks noChangeAspect="1"/>
          </p:cNvPicPr>
          <p:nvPr/>
        </p:nvPicPr>
        <p:blipFill>
          <a:blip r:embed="rId14"/>
          <a:stretch>
            <a:fillRect/>
          </a:stretch>
        </p:blipFill>
        <p:spPr>
          <a:xfrm>
            <a:off x="10292298" y="4738449"/>
            <a:ext cx="680442" cy="680442"/>
          </a:xfrm>
          <a:prstGeom prst="rect">
            <a:avLst/>
          </a:prstGeom>
        </p:spPr>
      </p:pic>
      <p:pic>
        <p:nvPicPr>
          <p:cNvPr id="24" name="Image 11"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96371" y="4942523"/>
            <a:ext cx="272177" cy="272177"/>
          </a:xfrm>
          <a:prstGeom prst="rect">
            <a:avLst/>
          </a:prstGeom>
        </p:spPr>
      </p:pic>
      <p:sp>
        <p:nvSpPr>
          <p:cNvPr id="25" name="Text 11"/>
          <p:cNvSpPr/>
          <p:nvPr/>
        </p:nvSpPr>
        <p:spPr>
          <a:xfrm>
            <a:off x="7685842" y="5645587"/>
            <a:ext cx="2851071" cy="354330"/>
          </a:xfrm>
          <a:prstGeom prst="rect">
            <a:avLst/>
          </a:prstGeom>
          <a:noFill/>
          <a:ln/>
        </p:spPr>
        <p:txBody>
          <a:bodyPr wrap="none" lIns="0" tIns="0" rIns="0" bIns="0" rtlCol="0" anchor="t"/>
          <a:lstStyle/>
          <a:p>
            <a:pPr algn="l" indent="0" marL="0">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Đăng Ký Lịch Khám</a:t>
            </a:r>
            <a:endParaRPr lang="en-US" sz="2200" dirty="0"/>
          </a:p>
        </p:txBody>
      </p:sp>
      <p:sp>
        <p:nvSpPr>
          <p:cNvPr id="26" name="Text 12"/>
          <p:cNvSpPr/>
          <p:nvPr/>
        </p:nvSpPr>
        <p:spPr>
          <a:xfrm>
            <a:off x="7685842" y="6136005"/>
            <a:ext cx="5893475"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Mô phỏng chức năng đặt lịch hẹn trực tuyến tiện lợi, dù chưa có xử lý backend.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94184"/>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74767D"/>
                </a:solidFill>
                <a:latin typeface="Montserrat Medium" pitchFamily="34" charset="0"/>
                <a:ea typeface="Montserrat Medium" pitchFamily="34" charset="-122"/>
                <a:cs typeface="Montserrat Medium" pitchFamily="34" charset="-120"/>
              </a:rPr>
              <a:t>Giới Hạn Hệ Thống &amp; Phạm Vi Công Nghệ</a:t>
            </a:r>
            <a:endParaRPr lang="en-US" sz="3550" dirty="0"/>
          </a:p>
        </p:txBody>
      </p:sp>
      <p:sp>
        <p:nvSpPr>
          <p:cNvPr id="4" name="Text 1"/>
          <p:cNvSpPr/>
          <p:nvPr/>
        </p:nvSpPr>
        <p:spPr>
          <a:xfrm>
            <a:off x="6280190" y="2795111"/>
            <a:ext cx="2969538" cy="354330"/>
          </a:xfrm>
          <a:prstGeom prst="rect">
            <a:avLst/>
          </a:prstGeom>
          <a:noFill/>
          <a:ln/>
        </p:spPr>
        <p:txBody>
          <a:bodyPr wrap="none" lIns="0" tIns="0" rIns="0" bIns="0" rtlCol="0" anchor="t"/>
          <a:lstStyle/>
          <a:p>
            <a:pPr algn="l" indent="0" marL="0">
              <a:lnSpc>
                <a:spcPts val="2750"/>
              </a:lnSpc>
              <a:buNone/>
            </a:pPr>
            <a:r>
              <a:rPr lang="en-US" sz="2200" dirty="0">
                <a:solidFill>
                  <a:srgbClr val="74767D"/>
                </a:solidFill>
                <a:latin typeface="Montserrat Medium" pitchFamily="34" charset="0"/>
                <a:ea typeface="Montserrat Medium" pitchFamily="34" charset="-122"/>
                <a:cs typeface="Montserrat Medium" pitchFamily="34" charset="-120"/>
              </a:rPr>
              <a:t>Công Nghệ Sử Dụng</a:t>
            </a:r>
            <a:endParaRPr lang="en-US" sz="2200" dirty="0"/>
          </a:p>
        </p:txBody>
      </p:sp>
      <p:sp>
        <p:nvSpPr>
          <p:cNvPr id="5" name="Text 2"/>
          <p:cNvSpPr/>
          <p:nvPr/>
        </p:nvSpPr>
        <p:spPr>
          <a:xfrm>
            <a:off x="6280190" y="3376255"/>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Chỉ tập trung vào HTML5 và CSS3.</a:t>
            </a:r>
            <a:endParaRPr lang="en-US" sz="1750" dirty="0"/>
          </a:p>
        </p:txBody>
      </p:sp>
      <p:sp>
        <p:nvSpPr>
          <p:cNvPr id="6" name="Text 3"/>
          <p:cNvSpPr/>
          <p:nvPr/>
        </p:nvSpPr>
        <p:spPr>
          <a:xfrm>
            <a:off x="6280190" y="4181356"/>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Tối ưu hóa cho trải nghiệm người dùng cuối.</a:t>
            </a:r>
            <a:endParaRPr lang="en-US" sz="1750" dirty="0"/>
          </a:p>
        </p:txBody>
      </p:sp>
      <p:sp>
        <p:nvSpPr>
          <p:cNvPr id="7" name="Text 4"/>
          <p:cNvSpPr/>
          <p:nvPr/>
        </p:nvSpPr>
        <p:spPr>
          <a:xfrm>
            <a:off x="10342721" y="27951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4767D"/>
                </a:solidFill>
                <a:latin typeface="Montserrat Medium" pitchFamily="34" charset="0"/>
                <a:ea typeface="Montserrat Medium" pitchFamily="34" charset="-122"/>
                <a:cs typeface="Montserrat Medium" pitchFamily="34" charset="-120"/>
              </a:rPr>
              <a:t>Phạm Vi</a:t>
            </a:r>
            <a:endParaRPr lang="en-US" sz="2200" dirty="0"/>
          </a:p>
        </p:txBody>
      </p:sp>
      <p:sp>
        <p:nvSpPr>
          <p:cNvPr id="8" name="Text 5"/>
          <p:cNvSpPr/>
          <p:nvPr/>
        </p:nvSpPr>
        <p:spPr>
          <a:xfrm>
            <a:off x="10342721" y="3376255"/>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Không tích hợp xử lý dữ liệu phía máy chủ (backend).</a:t>
            </a:r>
            <a:endParaRPr lang="en-US" sz="1750" dirty="0"/>
          </a:p>
        </p:txBody>
      </p:sp>
      <p:sp>
        <p:nvSpPr>
          <p:cNvPr id="9" name="Text 6"/>
          <p:cNvSpPr/>
          <p:nvPr/>
        </p:nvSpPr>
        <p:spPr>
          <a:xfrm>
            <a:off x="10342721" y="4181356"/>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Form đăng ký lịch chỉ mang tính giao diện và mô phỏng.</a:t>
            </a:r>
            <a:endParaRPr lang="en-US" sz="1750" dirty="0"/>
          </a:p>
        </p:txBody>
      </p:sp>
      <p:sp>
        <p:nvSpPr>
          <p:cNvPr id="10" name="Text 7"/>
          <p:cNvSpPr/>
          <p:nvPr/>
        </p:nvSpPr>
        <p:spPr>
          <a:xfrm>
            <a:off x="10342721" y="4986457"/>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Không lưu trữ hay xử lý thông tin người dùng.</a:t>
            </a:r>
            <a:endParaRPr lang="en-US" sz="1750" dirty="0"/>
          </a:p>
        </p:txBody>
      </p:sp>
      <p:sp>
        <p:nvSpPr>
          <p:cNvPr id="11" name="Text 8"/>
          <p:cNvSpPr/>
          <p:nvPr/>
        </p:nvSpPr>
        <p:spPr>
          <a:xfrm>
            <a:off x="6280190" y="604670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Dự án này chú trọng vào việc xây dựng một giao diện người dùng đẹp mắt, chức năng và tuân thủ các nguyên tắc thiết kế web hiện đại, làm nền tảng cho những phát triển sau này.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45977" y="537805"/>
            <a:ext cx="5762268" cy="487680"/>
          </a:xfrm>
          <a:prstGeom prst="rect">
            <a:avLst/>
          </a:prstGeom>
          <a:noFill/>
          <a:ln/>
        </p:spPr>
        <p:txBody>
          <a:bodyPr wrap="none" lIns="0" tIns="0" rIns="0" bIns="0" rtlCol="0" anchor="t"/>
          <a:lstStyle/>
          <a:p>
            <a:pPr algn="l" indent="0" marL="0">
              <a:lnSpc>
                <a:spcPts val="3800"/>
              </a:lnSpc>
              <a:buNone/>
            </a:pPr>
            <a:r>
              <a:rPr lang="en-US" sz="3050" dirty="0">
                <a:solidFill>
                  <a:srgbClr val="74767D"/>
                </a:solidFill>
                <a:latin typeface="Montserrat Medium" pitchFamily="34" charset="0"/>
                <a:ea typeface="Montserrat Medium" pitchFamily="34" charset="-122"/>
                <a:cs typeface="Montserrat Medium" pitchFamily="34" charset="-120"/>
              </a:rPr>
              <a:t>Tổng Quan Cấu Trúc Website</a:t>
            </a:r>
            <a:endParaRPr lang="en-US" sz="3050" dirty="0"/>
          </a:p>
        </p:txBody>
      </p:sp>
      <p:pic>
        <p:nvPicPr>
          <p:cNvPr id="3" name="Image 0" descr="preencoded.png">    </p:cNvPr>
          <p:cNvPicPr>
            <a:picLocks noChangeAspect="1"/>
          </p:cNvPicPr>
          <p:nvPr/>
        </p:nvPicPr>
        <p:blipFill>
          <a:blip r:embed="rId1"/>
          <a:stretch>
            <a:fillRect/>
          </a:stretch>
        </p:blipFill>
        <p:spPr>
          <a:xfrm>
            <a:off x="3691771" y="1415534"/>
            <a:ext cx="7246620" cy="4300895"/>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5147" y="2466744"/>
            <a:ext cx="616900" cy="616899"/>
          </a:xfrm>
          <a:prstGeom prst="rect">
            <a:avLst/>
          </a:prstGeom>
        </p:spPr>
      </p:pic>
      <p:sp>
        <p:nvSpPr>
          <p:cNvPr id="5" name="Text 1"/>
          <p:cNvSpPr/>
          <p:nvPr/>
        </p:nvSpPr>
        <p:spPr>
          <a:xfrm>
            <a:off x="8735528" y="4545309"/>
            <a:ext cx="1801346" cy="694011"/>
          </a:xfrm>
          <a:prstGeom prst="rect">
            <a:avLst/>
          </a:prstGeom>
          <a:noFill/>
          <a:ln/>
        </p:spPr>
        <p:txBody>
          <a:bodyPr wrap="square" lIns="0" tIns="0" rIns="0" bIns="0" rtlCol="0" anchor="t"/>
          <a:lstStyle/>
          <a:p>
            <a:pPr algn="ctr" indent="0" marL="0">
              <a:lnSpc>
                <a:spcPts val="1650"/>
              </a:lnSpc>
              <a:buNone/>
            </a:pPr>
            <a:r>
              <a:rPr lang="en-US" sz="1350" dirty="0">
                <a:solidFill>
                  <a:srgbClr val="3D3E44"/>
                </a:solidFill>
                <a:latin typeface="Montserrat Medium" pitchFamily="34" charset="0"/>
                <a:ea typeface="Montserrat Medium" pitchFamily="34" charset="-122"/>
                <a:cs typeface="Montserrat Medium" pitchFamily="34" charset="-120"/>
              </a:rPr>
              <a:t>Appointment Form</a:t>
            </a:r>
            <a:endParaRPr lang="en-US" sz="1350" dirty="0"/>
          </a:p>
        </p:txBody>
      </p:sp>
      <p:pic>
        <p:nvPicPr>
          <p:cNvPr id="6"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718" y="2467901"/>
            <a:ext cx="616899" cy="616899"/>
          </a:xfrm>
          <a:prstGeom prst="rect">
            <a:avLst/>
          </a:prstGeom>
        </p:spPr>
      </p:pic>
      <p:sp>
        <p:nvSpPr>
          <p:cNvPr id="7" name="Text 2"/>
          <p:cNvSpPr/>
          <p:nvPr/>
        </p:nvSpPr>
        <p:spPr>
          <a:xfrm>
            <a:off x="6465339" y="4545309"/>
            <a:ext cx="1801346" cy="694011"/>
          </a:xfrm>
          <a:prstGeom prst="rect">
            <a:avLst/>
          </a:prstGeom>
          <a:noFill/>
          <a:ln/>
        </p:spPr>
        <p:txBody>
          <a:bodyPr wrap="square" lIns="0" tIns="0" rIns="0" bIns="0" rtlCol="0" anchor="t"/>
          <a:lstStyle/>
          <a:p>
            <a:pPr algn="ctr" indent="0" marL="0">
              <a:lnSpc>
                <a:spcPts val="1650"/>
              </a:lnSpc>
              <a:buNone/>
            </a:pPr>
            <a:r>
              <a:rPr lang="en-US" sz="1350" dirty="0">
                <a:solidFill>
                  <a:srgbClr val="3D3E44"/>
                </a:solidFill>
                <a:latin typeface="Montserrat Medium" pitchFamily="34" charset="0"/>
                <a:ea typeface="Montserrat Medium" pitchFamily="34" charset="-122"/>
                <a:cs typeface="Montserrat Medium" pitchFamily="34" charset="-120"/>
              </a:rPr>
              <a:t>Services Page</a:t>
            </a:r>
            <a:endParaRPr lang="en-US" sz="1350" dirty="0"/>
          </a:p>
        </p:txBody>
      </p:sp>
      <p:pic>
        <p:nvPicPr>
          <p:cNvPr id="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56529" y="2467901"/>
            <a:ext cx="616899" cy="616899"/>
          </a:xfrm>
          <a:prstGeom prst="rect">
            <a:avLst/>
          </a:prstGeom>
        </p:spPr>
      </p:pic>
      <p:sp>
        <p:nvSpPr>
          <p:cNvPr id="9" name="Text 3"/>
          <p:cNvSpPr/>
          <p:nvPr/>
        </p:nvSpPr>
        <p:spPr>
          <a:xfrm>
            <a:off x="4158136" y="4718812"/>
            <a:ext cx="1801345" cy="347005"/>
          </a:xfrm>
          <a:prstGeom prst="rect">
            <a:avLst/>
          </a:prstGeom>
          <a:noFill/>
          <a:ln/>
        </p:spPr>
        <p:txBody>
          <a:bodyPr wrap="none" lIns="0" tIns="0" rIns="0" bIns="0" rtlCol="0" anchor="t"/>
          <a:lstStyle/>
          <a:p>
            <a:pPr algn="ctr" indent="0" marL="0">
              <a:lnSpc>
                <a:spcPts val="1650"/>
              </a:lnSpc>
              <a:buNone/>
            </a:pPr>
            <a:r>
              <a:rPr lang="en-US" sz="1350" dirty="0">
                <a:solidFill>
                  <a:srgbClr val="3D3E44"/>
                </a:solidFill>
                <a:latin typeface="Montserrat Medium" pitchFamily="34" charset="0"/>
                <a:ea typeface="Montserrat Medium" pitchFamily="34" charset="-122"/>
                <a:cs typeface="Montserrat Medium" pitchFamily="34" charset="-120"/>
              </a:rPr>
              <a:t>Home Page</a:t>
            </a:r>
            <a:endParaRPr lang="en-US" sz="1350" dirty="0"/>
          </a:p>
        </p:txBody>
      </p:sp>
      <p:sp>
        <p:nvSpPr>
          <p:cNvPr id="10" name="Shape 4"/>
          <p:cNvSpPr/>
          <p:nvPr/>
        </p:nvSpPr>
        <p:spPr>
          <a:xfrm>
            <a:off x="1145977" y="5935861"/>
            <a:ext cx="12338328" cy="1755815"/>
          </a:xfrm>
          <a:prstGeom prst="roundRect">
            <a:avLst>
              <a:gd name="adj" fmla="val 9999"/>
            </a:avLst>
          </a:prstGeom>
          <a:solidFill>
            <a:srgbClr val="EFF0F6"/>
          </a:solidFill>
          <a:ln w="7620">
            <a:solidFill>
              <a:srgbClr val="C5C7D2"/>
            </a:solidFill>
            <a:prstDash val="solid"/>
          </a:ln>
        </p:spPr>
      </p:sp>
      <p:sp>
        <p:nvSpPr>
          <p:cNvPr id="11" name="Shape 5"/>
          <p:cNvSpPr/>
          <p:nvPr/>
        </p:nvSpPr>
        <p:spPr>
          <a:xfrm>
            <a:off x="1153597" y="5943481"/>
            <a:ext cx="4107656" cy="1740575"/>
          </a:xfrm>
          <a:prstGeom prst="roundRect">
            <a:avLst>
              <a:gd name="adj" fmla="val 10087"/>
            </a:avLst>
          </a:prstGeom>
          <a:solidFill>
            <a:srgbClr val="EFF0F6"/>
          </a:solidFill>
          <a:ln/>
        </p:spPr>
      </p:sp>
      <p:sp>
        <p:nvSpPr>
          <p:cNvPr id="12" name="Text 6"/>
          <p:cNvSpPr/>
          <p:nvPr/>
        </p:nvSpPr>
        <p:spPr>
          <a:xfrm>
            <a:off x="1348621" y="6138505"/>
            <a:ext cx="2971443" cy="304800"/>
          </a:xfrm>
          <a:prstGeom prst="rect">
            <a:avLst/>
          </a:prstGeom>
          <a:noFill/>
          <a:ln/>
        </p:spPr>
        <p:txBody>
          <a:bodyPr wrap="none" lIns="0" tIns="0" rIns="0" bIns="0" rtlCol="0" anchor="t"/>
          <a:lstStyle/>
          <a:p>
            <a:pPr algn="l" indent="0" marL="0">
              <a:lnSpc>
                <a:spcPts val="2400"/>
              </a:lnSpc>
              <a:buNone/>
            </a:pPr>
            <a:r>
              <a:rPr lang="en-US" sz="1900" dirty="0">
                <a:solidFill>
                  <a:srgbClr val="3D3E44"/>
                </a:solidFill>
                <a:latin typeface="Montserrat Medium" pitchFamily="34" charset="0"/>
                <a:ea typeface="Montserrat Medium" pitchFamily="34" charset="-122"/>
                <a:cs typeface="Montserrat Medium" pitchFamily="34" charset="-120"/>
              </a:rPr>
              <a:t>Trang Chủ (Home Page)</a:t>
            </a:r>
            <a:endParaRPr lang="en-US" sz="1900" dirty="0"/>
          </a:p>
        </p:txBody>
      </p:sp>
      <p:sp>
        <p:nvSpPr>
          <p:cNvPr id="13" name="Text 7"/>
          <p:cNvSpPr/>
          <p:nvPr/>
        </p:nvSpPr>
        <p:spPr>
          <a:xfrm>
            <a:off x="1348621" y="6560344"/>
            <a:ext cx="3424952" cy="623887"/>
          </a:xfrm>
          <a:prstGeom prst="rect">
            <a:avLst/>
          </a:prstGeom>
          <a:noFill/>
          <a:ln/>
        </p:spPr>
        <p:txBody>
          <a:bodyPr wrap="square" lIns="0" tIns="0" rIns="0" bIns="0" rtlCol="0" anchor="t"/>
          <a:lstStyle/>
          <a:p>
            <a:pPr algn="l" indent="0" marL="0">
              <a:lnSpc>
                <a:spcPts val="2450"/>
              </a:lnSpc>
              <a:buNone/>
            </a:pPr>
            <a:r>
              <a:rPr lang="en-US" sz="1500" dirty="0">
                <a:solidFill>
                  <a:srgbClr val="3D3E44"/>
                </a:solidFill>
                <a:latin typeface="Inter Light" pitchFamily="34" charset="0"/>
                <a:ea typeface="Inter Light" pitchFamily="34" charset="-122"/>
                <a:cs typeface="Inter Light" pitchFamily="34" charset="-120"/>
              </a:rPr>
              <a:t>Điểm chạm đầu tiên, giới thiệu tổng quan phòng khám.</a:t>
            </a:r>
            <a:endParaRPr lang="en-US" sz="1500" dirty="0"/>
          </a:p>
        </p:txBody>
      </p:sp>
      <p:sp>
        <p:nvSpPr>
          <p:cNvPr id="14" name="Shape 8"/>
          <p:cNvSpPr/>
          <p:nvPr/>
        </p:nvSpPr>
        <p:spPr>
          <a:xfrm>
            <a:off x="5261253" y="5943481"/>
            <a:ext cx="4107656" cy="1740575"/>
          </a:xfrm>
          <a:prstGeom prst="rect">
            <a:avLst/>
          </a:prstGeom>
          <a:solidFill>
            <a:srgbClr val="EFF0F6"/>
          </a:solidFill>
          <a:ln/>
        </p:spPr>
      </p:sp>
      <p:sp>
        <p:nvSpPr>
          <p:cNvPr id="15" name="Shape 9"/>
          <p:cNvSpPr/>
          <p:nvPr/>
        </p:nvSpPr>
        <p:spPr>
          <a:xfrm>
            <a:off x="5261253" y="5943481"/>
            <a:ext cx="22860" cy="1740575"/>
          </a:xfrm>
          <a:prstGeom prst="roundRect">
            <a:avLst>
              <a:gd name="adj" fmla="val 768008"/>
            </a:avLst>
          </a:prstGeom>
          <a:solidFill>
            <a:srgbClr val="C5C7D2"/>
          </a:solidFill>
          <a:ln/>
        </p:spPr>
      </p:sp>
      <p:sp>
        <p:nvSpPr>
          <p:cNvPr id="16" name="Text 10"/>
          <p:cNvSpPr/>
          <p:nvPr/>
        </p:nvSpPr>
        <p:spPr>
          <a:xfrm>
            <a:off x="5748933" y="6138505"/>
            <a:ext cx="2992279" cy="304800"/>
          </a:xfrm>
          <a:prstGeom prst="rect">
            <a:avLst/>
          </a:prstGeom>
          <a:noFill/>
          <a:ln/>
        </p:spPr>
        <p:txBody>
          <a:bodyPr wrap="none" lIns="0" tIns="0" rIns="0" bIns="0" rtlCol="0" anchor="t"/>
          <a:lstStyle/>
          <a:p>
            <a:pPr algn="l" indent="0" marL="0">
              <a:lnSpc>
                <a:spcPts val="2400"/>
              </a:lnSpc>
              <a:buNone/>
            </a:pPr>
            <a:r>
              <a:rPr lang="en-US" sz="1900" dirty="0">
                <a:solidFill>
                  <a:srgbClr val="3D3E44"/>
                </a:solidFill>
                <a:latin typeface="Montserrat Medium" pitchFamily="34" charset="0"/>
                <a:ea typeface="Montserrat Medium" pitchFamily="34" charset="-122"/>
                <a:cs typeface="Montserrat Medium" pitchFamily="34" charset="-120"/>
              </a:rPr>
              <a:t>Trang Dịch Vụ (Services)</a:t>
            </a:r>
            <a:endParaRPr lang="en-US" sz="1900" dirty="0"/>
          </a:p>
        </p:txBody>
      </p:sp>
      <p:sp>
        <p:nvSpPr>
          <p:cNvPr id="17" name="Text 11"/>
          <p:cNvSpPr/>
          <p:nvPr/>
        </p:nvSpPr>
        <p:spPr>
          <a:xfrm>
            <a:off x="5748933" y="6560344"/>
            <a:ext cx="3132296" cy="623887"/>
          </a:xfrm>
          <a:prstGeom prst="rect">
            <a:avLst/>
          </a:prstGeom>
          <a:noFill/>
          <a:ln/>
        </p:spPr>
        <p:txBody>
          <a:bodyPr wrap="square" lIns="0" tIns="0" rIns="0" bIns="0" rtlCol="0" anchor="t"/>
          <a:lstStyle/>
          <a:p>
            <a:pPr algn="l" indent="0" marL="0">
              <a:lnSpc>
                <a:spcPts val="2450"/>
              </a:lnSpc>
              <a:buNone/>
            </a:pPr>
            <a:r>
              <a:rPr lang="en-US" sz="1500" dirty="0">
                <a:solidFill>
                  <a:srgbClr val="3D3E44"/>
                </a:solidFill>
                <a:latin typeface="Inter Light" pitchFamily="34" charset="0"/>
                <a:ea typeface="Inter Light" pitchFamily="34" charset="-122"/>
                <a:cs typeface="Inter Light" pitchFamily="34" charset="-120"/>
              </a:rPr>
              <a:t>Liệt kê chi tiết các dịch vụ nha khoa cung cấp.</a:t>
            </a:r>
            <a:endParaRPr lang="en-US" sz="1500" dirty="0"/>
          </a:p>
        </p:txBody>
      </p:sp>
      <p:sp>
        <p:nvSpPr>
          <p:cNvPr id="18" name="Shape 12"/>
          <p:cNvSpPr/>
          <p:nvPr/>
        </p:nvSpPr>
        <p:spPr>
          <a:xfrm>
            <a:off x="5017413" y="6569869"/>
            <a:ext cx="487680" cy="487680"/>
          </a:xfrm>
          <a:prstGeom prst="roundRect">
            <a:avLst>
              <a:gd name="adj" fmla="val 36000"/>
            </a:avLst>
          </a:prstGeom>
          <a:solidFill>
            <a:srgbClr val="FFFFFF"/>
          </a:solidFill>
          <a:ln w="22860">
            <a:solidFill>
              <a:srgbClr val="C5C7D2"/>
            </a:solidFill>
            <a:prstDash val="solid"/>
          </a:ln>
        </p:spPr>
      </p:sp>
      <p:pic>
        <p:nvPicPr>
          <p:cNvPr id="19"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9333" y="6691789"/>
            <a:ext cx="243840" cy="243840"/>
          </a:xfrm>
          <a:prstGeom prst="rect">
            <a:avLst/>
          </a:prstGeom>
        </p:spPr>
      </p:pic>
      <p:sp>
        <p:nvSpPr>
          <p:cNvPr id="20" name="Shape 13"/>
          <p:cNvSpPr/>
          <p:nvPr/>
        </p:nvSpPr>
        <p:spPr>
          <a:xfrm>
            <a:off x="9368909" y="5943481"/>
            <a:ext cx="4107775" cy="1740575"/>
          </a:xfrm>
          <a:prstGeom prst="rect">
            <a:avLst/>
          </a:prstGeom>
          <a:solidFill>
            <a:srgbClr val="EFF0F6"/>
          </a:solidFill>
          <a:ln/>
        </p:spPr>
      </p:sp>
      <p:sp>
        <p:nvSpPr>
          <p:cNvPr id="21" name="Shape 14"/>
          <p:cNvSpPr/>
          <p:nvPr/>
        </p:nvSpPr>
        <p:spPr>
          <a:xfrm>
            <a:off x="9368909" y="5943481"/>
            <a:ext cx="22860" cy="1740575"/>
          </a:xfrm>
          <a:prstGeom prst="roundRect">
            <a:avLst>
              <a:gd name="adj" fmla="val 768008"/>
            </a:avLst>
          </a:prstGeom>
          <a:solidFill>
            <a:srgbClr val="C5C7D2"/>
          </a:solidFill>
          <a:ln/>
        </p:spPr>
      </p:sp>
      <p:sp>
        <p:nvSpPr>
          <p:cNvPr id="22" name="Text 15"/>
          <p:cNvSpPr/>
          <p:nvPr/>
        </p:nvSpPr>
        <p:spPr>
          <a:xfrm>
            <a:off x="9856589" y="6138505"/>
            <a:ext cx="3425071" cy="609600"/>
          </a:xfrm>
          <a:prstGeom prst="rect">
            <a:avLst/>
          </a:prstGeom>
          <a:noFill/>
          <a:ln/>
        </p:spPr>
        <p:txBody>
          <a:bodyPr wrap="square" lIns="0" tIns="0" rIns="0" bIns="0" rtlCol="0" anchor="t"/>
          <a:lstStyle/>
          <a:p>
            <a:pPr algn="l" indent="0" marL="0">
              <a:lnSpc>
                <a:spcPts val="2400"/>
              </a:lnSpc>
              <a:buNone/>
            </a:pPr>
            <a:r>
              <a:rPr lang="en-US" sz="1900" dirty="0">
                <a:solidFill>
                  <a:srgbClr val="3D3E44"/>
                </a:solidFill>
                <a:latin typeface="Montserrat Medium" pitchFamily="34" charset="0"/>
                <a:ea typeface="Montserrat Medium" pitchFamily="34" charset="-122"/>
                <a:cs typeface="Montserrat Medium" pitchFamily="34" charset="-120"/>
              </a:rPr>
              <a:t>Trang Đăng Ký Lịch Khám (Appointment Form)</a:t>
            </a:r>
            <a:endParaRPr lang="en-US" sz="1900" dirty="0"/>
          </a:p>
        </p:txBody>
      </p:sp>
      <p:sp>
        <p:nvSpPr>
          <p:cNvPr id="23" name="Text 16"/>
          <p:cNvSpPr/>
          <p:nvPr/>
        </p:nvSpPr>
        <p:spPr>
          <a:xfrm>
            <a:off x="9856589" y="6865144"/>
            <a:ext cx="3425071" cy="623887"/>
          </a:xfrm>
          <a:prstGeom prst="rect">
            <a:avLst/>
          </a:prstGeom>
          <a:noFill/>
          <a:ln/>
        </p:spPr>
        <p:txBody>
          <a:bodyPr wrap="square" lIns="0" tIns="0" rIns="0" bIns="0" rtlCol="0" anchor="t"/>
          <a:lstStyle/>
          <a:p>
            <a:pPr algn="l" indent="0" marL="0">
              <a:lnSpc>
                <a:spcPts val="2450"/>
              </a:lnSpc>
              <a:buNone/>
            </a:pPr>
            <a:r>
              <a:rPr lang="en-US" sz="1500" dirty="0">
                <a:solidFill>
                  <a:srgbClr val="3D3E44"/>
                </a:solidFill>
                <a:latin typeface="Inter Light" pitchFamily="34" charset="0"/>
                <a:ea typeface="Inter Light" pitchFamily="34" charset="-122"/>
                <a:cs typeface="Inter Light" pitchFamily="34" charset="-120"/>
              </a:rPr>
              <a:t>Giao diện đặt lịch hẹn dễ dàng và tiện lợi.</a:t>
            </a:r>
            <a:endParaRPr lang="en-US" sz="1500" dirty="0"/>
          </a:p>
        </p:txBody>
      </p:sp>
      <p:sp>
        <p:nvSpPr>
          <p:cNvPr id="24" name="Shape 17"/>
          <p:cNvSpPr/>
          <p:nvPr/>
        </p:nvSpPr>
        <p:spPr>
          <a:xfrm>
            <a:off x="9125069" y="6569869"/>
            <a:ext cx="487680" cy="487680"/>
          </a:xfrm>
          <a:prstGeom prst="roundRect">
            <a:avLst>
              <a:gd name="adj" fmla="val 36000"/>
            </a:avLst>
          </a:prstGeom>
          <a:solidFill>
            <a:srgbClr val="FFFFFF"/>
          </a:solidFill>
          <a:ln w="22860">
            <a:solidFill>
              <a:srgbClr val="C5C7D2"/>
            </a:solidFill>
            <a:prstDash val="solid"/>
          </a:ln>
        </p:spPr>
      </p:sp>
      <p:pic>
        <p:nvPicPr>
          <p:cNvPr id="25"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6989" y="6691789"/>
            <a:ext cx="243840" cy="2438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258378" y="441365"/>
            <a:ext cx="7165777" cy="399693"/>
          </a:xfrm>
          <a:prstGeom prst="rect">
            <a:avLst/>
          </a:prstGeom>
          <a:noFill/>
          <a:ln/>
        </p:spPr>
        <p:txBody>
          <a:bodyPr wrap="none" lIns="0" tIns="0" rIns="0" bIns="0" rtlCol="0" anchor="t"/>
          <a:lstStyle/>
          <a:p>
            <a:pPr algn="l" indent="0" marL="0">
              <a:lnSpc>
                <a:spcPts val="3100"/>
              </a:lnSpc>
              <a:buNone/>
            </a:pPr>
            <a:r>
              <a:rPr lang="en-US" sz="2500" dirty="0">
                <a:solidFill>
                  <a:srgbClr val="74767D"/>
                </a:solidFill>
                <a:latin typeface="Montserrat Medium" pitchFamily="34" charset="0"/>
                <a:ea typeface="Montserrat Medium" pitchFamily="34" charset="-122"/>
                <a:cs typeface="Montserrat Medium" pitchFamily="34" charset="-120"/>
              </a:rPr>
              <a:t>Trang Chủ (Home Page): Ấn Tượng Đầu Tiên</a:t>
            </a:r>
            <a:endParaRPr lang="en-US" sz="2500" dirty="0"/>
          </a:p>
        </p:txBody>
      </p:sp>
      <p:pic>
        <p:nvPicPr>
          <p:cNvPr id="3" name="Image 0" descr="preencoded.png">    </p:cNvPr>
          <p:cNvPicPr>
            <a:picLocks noChangeAspect="1"/>
          </p:cNvPicPr>
          <p:nvPr/>
        </p:nvPicPr>
        <p:blipFill>
          <a:blip r:embed="rId1"/>
          <a:stretch>
            <a:fillRect/>
          </a:stretch>
        </p:blipFill>
        <p:spPr>
          <a:xfrm>
            <a:off x="2258378" y="1260634"/>
            <a:ext cx="5912168" cy="5912168"/>
          </a:xfrm>
          <a:prstGeom prst="rect">
            <a:avLst/>
          </a:prstGeom>
        </p:spPr>
      </p:pic>
      <p:sp>
        <p:nvSpPr>
          <p:cNvPr id="4" name="Text 1"/>
          <p:cNvSpPr/>
          <p:nvPr/>
        </p:nvSpPr>
        <p:spPr>
          <a:xfrm>
            <a:off x="8568214" y="1224677"/>
            <a:ext cx="3811429" cy="51149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3D3E44"/>
                </a:solidFill>
                <a:latin typeface="Inter Light" pitchFamily="34" charset="0"/>
                <a:ea typeface="Inter Light" pitchFamily="34" charset="-122"/>
                <a:cs typeface="Inter Light" pitchFamily="34" charset="-120"/>
              </a:rPr>
              <a:t>Giới thiệu phòng khám:</a:t>
            </a:r>
            <a:pPr algn="l" indent="0" marL="0">
              <a:lnSpc>
                <a:spcPts val="2000"/>
              </a:lnSpc>
              <a:buNone/>
            </a:pPr>
            <a:r>
              <a:rPr lang="en-US" sz="1250" dirty="0">
                <a:solidFill>
                  <a:srgbClr val="3D3E44"/>
                </a:solidFill>
                <a:latin typeface="Inter Light" pitchFamily="34" charset="0"/>
                <a:ea typeface="Inter Light" pitchFamily="34" charset="-122"/>
                <a:cs typeface="Inter Light" pitchFamily="34" charset="-120"/>
              </a:rPr>
              <a:t> Tổng quan về nha khoa, sứ mệnh và giá trị cốt lõi.</a:t>
            </a:r>
            <a:endParaRPr lang="en-US" sz="1250" dirty="0"/>
          </a:p>
        </p:txBody>
      </p:sp>
      <p:sp>
        <p:nvSpPr>
          <p:cNvPr id="5" name="Text 2"/>
          <p:cNvSpPr/>
          <p:nvPr/>
        </p:nvSpPr>
        <p:spPr>
          <a:xfrm>
            <a:off x="8568214" y="1792129"/>
            <a:ext cx="3811429" cy="51149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3D3E44"/>
                </a:solidFill>
                <a:latin typeface="Inter Light" pitchFamily="34" charset="0"/>
                <a:ea typeface="Inter Light" pitchFamily="34" charset="-122"/>
                <a:cs typeface="Inter Light" pitchFamily="34" charset="-120"/>
              </a:rPr>
              <a:t>Khẩu hiệu:</a:t>
            </a:r>
            <a:pPr algn="l" indent="0" marL="0">
              <a:lnSpc>
                <a:spcPts val="2000"/>
              </a:lnSpc>
              <a:buNone/>
            </a:pPr>
            <a:r>
              <a:rPr lang="en-US" sz="1250" dirty="0">
                <a:solidFill>
                  <a:srgbClr val="3D3E44"/>
                </a:solidFill>
                <a:latin typeface="Inter Light" pitchFamily="34" charset="0"/>
                <a:ea typeface="Inter Light" pitchFamily="34" charset="-122"/>
                <a:cs typeface="Inter Light" pitchFamily="34" charset="-120"/>
              </a:rPr>
              <a:t> "Nụ Cười Rạng Rỡ, Cuộc Sống Bừng Sáng" – thông điệp truyền cảm hứng.</a:t>
            </a:r>
            <a:endParaRPr lang="en-US" sz="1250" dirty="0"/>
          </a:p>
        </p:txBody>
      </p:sp>
      <p:sp>
        <p:nvSpPr>
          <p:cNvPr id="6" name="Text 3"/>
          <p:cNvSpPr/>
          <p:nvPr/>
        </p:nvSpPr>
        <p:spPr>
          <a:xfrm>
            <a:off x="8568214" y="2359581"/>
            <a:ext cx="3811429" cy="51149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3D3E44"/>
                </a:solidFill>
                <a:latin typeface="Inter Light" pitchFamily="34" charset="0"/>
                <a:ea typeface="Inter Light" pitchFamily="34" charset="-122"/>
                <a:cs typeface="Inter Light" pitchFamily="34" charset="-120"/>
              </a:rPr>
              <a:t>Dịch vụ nổi bật:</a:t>
            </a:r>
            <a:pPr algn="l" indent="0" marL="0">
              <a:lnSpc>
                <a:spcPts val="2000"/>
              </a:lnSpc>
              <a:buNone/>
            </a:pPr>
            <a:r>
              <a:rPr lang="en-US" sz="1250" dirty="0">
                <a:solidFill>
                  <a:srgbClr val="3D3E44"/>
                </a:solidFill>
                <a:latin typeface="Inter Light" pitchFamily="34" charset="0"/>
                <a:ea typeface="Inter Light" pitchFamily="34" charset="-122"/>
                <a:cs typeface="Inter Light" pitchFamily="34" charset="-120"/>
              </a:rPr>
              <a:t> Phô diễn các dịch vụ trọng tâm.</a:t>
            </a:r>
            <a:endParaRPr lang="en-US" sz="1250" dirty="0"/>
          </a:p>
        </p:txBody>
      </p:sp>
      <p:sp>
        <p:nvSpPr>
          <p:cNvPr id="7" name="Text 4"/>
          <p:cNvSpPr/>
          <p:nvPr/>
        </p:nvSpPr>
        <p:spPr>
          <a:xfrm>
            <a:off x="8568214" y="2927032"/>
            <a:ext cx="3811429" cy="51149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3D3E44"/>
                </a:solidFill>
                <a:latin typeface="Inter Light" pitchFamily="34" charset="0"/>
                <a:ea typeface="Inter Light" pitchFamily="34" charset="-122"/>
                <a:cs typeface="Inter Light" pitchFamily="34" charset="-120"/>
              </a:rPr>
              <a:t>Banner:</a:t>
            </a:r>
            <a:pPr algn="l" indent="0" marL="0">
              <a:lnSpc>
                <a:spcPts val="2000"/>
              </a:lnSpc>
              <a:buNone/>
            </a:pPr>
            <a:r>
              <a:rPr lang="en-US" sz="1250" dirty="0">
                <a:solidFill>
                  <a:srgbClr val="3D3E44"/>
                </a:solidFill>
                <a:latin typeface="Inter Light" pitchFamily="34" charset="0"/>
                <a:ea typeface="Inter Light" pitchFamily="34" charset="-122"/>
                <a:cs typeface="Inter Light" pitchFamily="34" charset="-120"/>
              </a:rPr>
              <a:t> Hình ảnh phòng khám hiện đại, đội ngũ chuyên nghiệp.</a:t>
            </a:r>
            <a:endParaRPr lang="en-US" sz="1250" dirty="0"/>
          </a:p>
        </p:txBody>
      </p:sp>
      <p:sp>
        <p:nvSpPr>
          <p:cNvPr id="8" name="Text 5"/>
          <p:cNvSpPr/>
          <p:nvPr/>
        </p:nvSpPr>
        <p:spPr>
          <a:xfrm>
            <a:off x="8568214" y="3494484"/>
            <a:ext cx="3811429" cy="51149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3D3E44"/>
                </a:solidFill>
                <a:latin typeface="Inter Light" pitchFamily="34" charset="0"/>
                <a:ea typeface="Inter Light" pitchFamily="34" charset="-122"/>
                <a:cs typeface="Inter Light" pitchFamily="34" charset="-120"/>
              </a:rPr>
              <a:t>Menu điều hướng:</a:t>
            </a:r>
            <a:pPr algn="l" indent="0" marL="0">
              <a:lnSpc>
                <a:spcPts val="2000"/>
              </a:lnSpc>
              <a:buNone/>
            </a:pPr>
            <a:r>
              <a:rPr lang="en-US" sz="1250" dirty="0">
                <a:solidFill>
                  <a:srgbClr val="3D3E44"/>
                </a:solidFill>
                <a:latin typeface="Inter Light" pitchFamily="34" charset="0"/>
                <a:ea typeface="Inter Light" pitchFamily="34" charset="-122"/>
                <a:cs typeface="Inter Light" pitchFamily="34" charset="-120"/>
              </a:rPr>
              <a:t> </a:t>
            </a:r>
            <a:pPr algn="l" indent="0" marL="0">
              <a:lnSpc>
                <a:spcPts val="2000"/>
              </a:lnSpc>
              <a:buNone/>
            </a:pPr>
            <a:r>
              <a:rPr lang="en-US" sz="1250" dirty="0">
                <a:solidFill>
                  <a:srgbClr val="C6C9DC"/>
                </a:solidFill>
                <a:latin typeface="Inter Light" pitchFamily="34" charset="0"/>
                <a:ea typeface="Inter Light" pitchFamily="34" charset="-122"/>
                <a:cs typeface="Inter Light" pitchFamily="34" charset="-120"/>
              </a:rPr>
              <a:t>Trang chủ</a:t>
            </a:r>
            <a:pPr algn="l" indent="0" marL="0">
              <a:lnSpc>
                <a:spcPts val="2000"/>
              </a:lnSpc>
              <a:buNone/>
            </a:pPr>
            <a:r>
              <a:rPr lang="en-US" sz="1250" dirty="0">
                <a:solidFill>
                  <a:srgbClr val="3D3E44"/>
                </a:solidFill>
                <a:latin typeface="Inter Light" pitchFamily="34" charset="0"/>
                <a:ea typeface="Inter Light" pitchFamily="34" charset="-122"/>
                <a:cs typeface="Inter Light" pitchFamily="34" charset="-120"/>
              </a:rPr>
              <a:t> – </a:t>
            </a:r>
            <a:pPr algn="l" indent="0" marL="0">
              <a:lnSpc>
                <a:spcPts val="2000"/>
              </a:lnSpc>
              <a:buNone/>
            </a:pPr>
            <a:r>
              <a:rPr lang="en-US" sz="1250" dirty="0">
                <a:solidFill>
                  <a:srgbClr val="C6C9DC"/>
                </a:solidFill>
                <a:latin typeface="Inter Light" pitchFamily="34" charset="0"/>
                <a:ea typeface="Inter Light" pitchFamily="34" charset="-122"/>
                <a:cs typeface="Inter Light" pitchFamily="34" charset="-120"/>
              </a:rPr>
              <a:t>Dịch vụ</a:t>
            </a:r>
            <a:pPr algn="l" indent="0" marL="0">
              <a:lnSpc>
                <a:spcPts val="2000"/>
              </a:lnSpc>
              <a:buNone/>
            </a:pPr>
            <a:r>
              <a:rPr lang="en-US" sz="1250" dirty="0">
                <a:solidFill>
                  <a:srgbClr val="3D3E44"/>
                </a:solidFill>
                <a:latin typeface="Inter Light" pitchFamily="34" charset="0"/>
                <a:ea typeface="Inter Light" pitchFamily="34" charset="-122"/>
                <a:cs typeface="Inter Light" pitchFamily="34" charset="-120"/>
              </a:rPr>
              <a:t> – </a:t>
            </a:r>
            <a:pPr algn="l" indent="0" marL="0">
              <a:lnSpc>
                <a:spcPts val="2000"/>
              </a:lnSpc>
              <a:buNone/>
            </a:pPr>
            <a:r>
              <a:rPr lang="en-US" sz="1250" dirty="0">
                <a:solidFill>
                  <a:srgbClr val="C6C9DC"/>
                </a:solidFill>
                <a:latin typeface="Inter Light" pitchFamily="34" charset="0"/>
                <a:ea typeface="Inter Light" pitchFamily="34" charset="-122"/>
                <a:cs typeface="Inter Light" pitchFamily="34" charset="-120"/>
              </a:rPr>
              <a:t>Đăng Ký</a:t>
            </a:r>
            <a:pPr algn="l" indent="0" marL="0">
              <a:lnSpc>
                <a:spcPts val="2000"/>
              </a:lnSpc>
              <a:buNone/>
            </a:pPr>
            <a:r>
              <a:rPr lang="en-US" sz="1250" dirty="0">
                <a:solidFill>
                  <a:srgbClr val="3D3E44"/>
                </a:solidFill>
                <a:latin typeface="Inter Light" pitchFamily="34" charset="0"/>
                <a:ea typeface="Inter Light" pitchFamily="34" charset="-122"/>
                <a:cs typeface="Inter Light" pitchFamily="34" charset="-120"/>
              </a:rPr>
              <a:t> giúp người dùng dễ dàng di chuyển.</a:t>
            </a:r>
            <a:endParaRPr lang="en-US" sz="1250" dirty="0"/>
          </a:p>
        </p:txBody>
      </p:sp>
      <p:sp>
        <p:nvSpPr>
          <p:cNvPr id="9" name="Text 6"/>
          <p:cNvSpPr/>
          <p:nvPr/>
        </p:nvSpPr>
        <p:spPr>
          <a:xfrm>
            <a:off x="2258378" y="7532370"/>
            <a:ext cx="10113645" cy="255746"/>
          </a:xfrm>
          <a:prstGeom prst="rect">
            <a:avLst/>
          </a:prstGeom>
          <a:noFill/>
          <a:ln/>
        </p:spPr>
        <p:txBody>
          <a:bodyPr wrap="none" lIns="0" tIns="0" rIns="0" bIns="0" rtlCol="0" anchor="t"/>
          <a:lstStyle/>
          <a:p>
            <a:pPr algn="l" indent="0" marL="0">
              <a:lnSpc>
                <a:spcPts val="2000"/>
              </a:lnSpc>
              <a:buNone/>
            </a:pPr>
            <a:r>
              <a:rPr lang="en-US" sz="1250" dirty="0">
                <a:solidFill>
                  <a:srgbClr val="3D3E44"/>
                </a:solidFill>
                <a:latin typeface="Inter Light" pitchFamily="34" charset="0"/>
                <a:ea typeface="Inter Light" pitchFamily="34" charset="-122"/>
                <a:cs typeface="Inter Light" pitchFamily="34" charset="-120"/>
              </a:rPr>
              <a:t>Trang chủ được thiết kế để tạo ấn tượng mạnh mẽ ngay từ cái nhìn đầu tiên, kết hợp thông tin cần thiết với hình ảnh chất lượng cao.</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67959"/>
            <a:ext cx="8242102" cy="566976"/>
          </a:xfrm>
          <a:prstGeom prst="rect">
            <a:avLst/>
          </a:prstGeom>
          <a:noFill/>
          <a:ln/>
        </p:spPr>
        <p:txBody>
          <a:bodyPr wrap="none" lIns="0" tIns="0" rIns="0" bIns="0" rtlCol="0" anchor="t"/>
          <a:lstStyle/>
          <a:p>
            <a:pPr algn="l" indent="0" marL="0">
              <a:lnSpc>
                <a:spcPts val="4450"/>
              </a:lnSpc>
              <a:buNone/>
            </a:pPr>
            <a:r>
              <a:rPr lang="en-US" sz="3550" dirty="0">
                <a:solidFill>
                  <a:srgbClr val="74767D"/>
                </a:solidFill>
                <a:latin typeface="Montserrat Medium" pitchFamily="34" charset="0"/>
                <a:ea typeface="Montserrat Medium" pitchFamily="34" charset="-122"/>
                <a:cs typeface="Montserrat Medium" pitchFamily="34" charset="-120"/>
              </a:rPr>
              <a:t>Trang Dịch Vụ: Minh Bạch &amp; Chi Tiết</a:t>
            </a:r>
            <a:endParaRPr lang="en-US" sz="3550" dirty="0"/>
          </a:p>
        </p:txBody>
      </p:sp>
      <p:sp>
        <p:nvSpPr>
          <p:cNvPr id="3" name="Shape 1"/>
          <p:cNvSpPr/>
          <p:nvPr/>
        </p:nvSpPr>
        <p:spPr>
          <a:xfrm>
            <a:off x="793790" y="2788563"/>
            <a:ext cx="13042821" cy="2692003"/>
          </a:xfrm>
          <a:prstGeom prst="roundRect">
            <a:avLst>
              <a:gd name="adj" fmla="val 7583"/>
            </a:avLst>
          </a:prstGeom>
          <a:noFill/>
          <a:ln w="7620">
            <a:solidFill>
              <a:srgbClr val="000000">
                <a:alpha val="8000"/>
              </a:srgbClr>
            </a:solidFill>
            <a:prstDash val="solid"/>
          </a:ln>
        </p:spPr>
      </p:sp>
      <p:sp>
        <p:nvSpPr>
          <p:cNvPr id="4" name="Shape 2"/>
          <p:cNvSpPr/>
          <p:nvPr/>
        </p:nvSpPr>
        <p:spPr>
          <a:xfrm>
            <a:off x="801410" y="2796183"/>
            <a:ext cx="13027581" cy="1013222"/>
          </a:xfrm>
          <a:prstGeom prst="rect">
            <a:avLst/>
          </a:prstGeom>
          <a:solidFill>
            <a:srgbClr val="FFFFFF">
              <a:alpha val="4000"/>
            </a:srgbClr>
          </a:solidFill>
          <a:ln/>
        </p:spPr>
      </p:sp>
      <p:sp>
        <p:nvSpPr>
          <p:cNvPr id="5" name="Text 3"/>
          <p:cNvSpPr/>
          <p:nvPr/>
        </p:nvSpPr>
        <p:spPr>
          <a:xfrm>
            <a:off x="1028462" y="2939891"/>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Lấy Cao Răng</a:t>
            </a:r>
            <a:endParaRPr lang="en-US" sz="1750" dirty="0"/>
          </a:p>
        </p:txBody>
      </p:sp>
      <p:sp>
        <p:nvSpPr>
          <p:cNvPr id="6" name="Text 4"/>
          <p:cNvSpPr/>
          <p:nvPr/>
        </p:nvSpPr>
        <p:spPr>
          <a:xfrm>
            <a:off x="3637717" y="2939891"/>
            <a:ext cx="4749760"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Vệ sinh răng miệng định kỳ, loại bỏ mảng bám.</a:t>
            </a:r>
            <a:endParaRPr lang="en-US" sz="1750" dirty="0"/>
          </a:p>
        </p:txBody>
      </p:sp>
      <p:sp>
        <p:nvSpPr>
          <p:cNvPr id="7" name="Text 5"/>
          <p:cNvSpPr/>
          <p:nvPr/>
        </p:nvSpPr>
        <p:spPr>
          <a:xfrm>
            <a:off x="8848725" y="2939891"/>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Mọi lứa tuổi</a:t>
            </a:r>
            <a:endParaRPr lang="en-US" sz="1750" dirty="0"/>
          </a:p>
        </p:txBody>
      </p:sp>
      <p:sp>
        <p:nvSpPr>
          <p:cNvPr id="8" name="Text 6"/>
          <p:cNvSpPr/>
          <p:nvPr/>
        </p:nvSpPr>
        <p:spPr>
          <a:xfrm>
            <a:off x="11454170" y="2939891"/>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300.000 VNĐ</a:t>
            </a:r>
            <a:endParaRPr lang="en-US" sz="1750" dirty="0"/>
          </a:p>
        </p:txBody>
      </p:sp>
      <p:sp>
        <p:nvSpPr>
          <p:cNvPr id="9" name="Shape 7"/>
          <p:cNvSpPr/>
          <p:nvPr/>
        </p:nvSpPr>
        <p:spPr>
          <a:xfrm>
            <a:off x="801410" y="3809405"/>
            <a:ext cx="13027581" cy="650319"/>
          </a:xfrm>
          <a:prstGeom prst="rect">
            <a:avLst/>
          </a:prstGeom>
          <a:solidFill>
            <a:srgbClr val="000000">
              <a:alpha val="4000"/>
            </a:srgbClr>
          </a:solidFill>
          <a:ln/>
        </p:spPr>
      </p:sp>
      <p:sp>
        <p:nvSpPr>
          <p:cNvPr id="10" name="Text 8"/>
          <p:cNvSpPr/>
          <p:nvPr/>
        </p:nvSpPr>
        <p:spPr>
          <a:xfrm>
            <a:off x="1028462" y="3953113"/>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Trám Răng</a:t>
            </a:r>
            <a:endParaRPr lang="en-US" sz="1750" dirty="0"/>
          </a:p>
        </p:txBody>
      </p:sp>
      <p:sp>
        <p:nvSpPr>
          <p:cNvPr id="11" name="Text 9"/>
          <p:cNvSpPr/>
          <p:nvPr/>
        </p:nvSpPr>
        <p:spPr>
          <a:xfrm>
            <a:off x="3637717" y="3953113"/>
            <a:ext cx="4749760"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Khắc phục răng sâu, vỡ nhỏ.</a:t>
            </a:r>
            <a:endParaRPr lang="en-US" sz="1750" dirty="0"/>
          </a:p>
        </p:txBody>
      </p:sp>
      <p:sp>
        <p:nvSpPr>
          <p:cNvPr id="12" name="Text 10"/>
          <p:cNvSpPr/>
          <p:nvPr/>
        </p:nvSpPr>
        <p:spPr>
          <a:xfrm>
            <a:off x="8848725" y="3953113"/>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Người bị sâu răng</a:t>
            </a:r>
            <a:endParaRPr lang="en-US" sz="1750" dirty="0"/>
          </a:p>
        </p:txBody>
      </p:sp>
      <p:sp>
        <p:nvSpPr>
          <p:cNvPr id="13" name="Text 11"/>
          <p:cNvSpPr/>
          <p:nvPr/>
        </p:nvSpPr>
        <p:spPr>
          <a:xfrm>
            <a:off x="11454170" y="3953113"/>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450.000 VNĐ</a:t>
            </a:r>
            <a:endParaRPr lang="en-US" sz="1750" dirty="0"/>
          </a:p>
        </p:txBody>
      </p:sp>
      <p:sp>
        <p:nvSpPr>
          <p:cNvPr id="14" name="Shape 12"/>
          <p:cNvSpPr/>
          <p:nvPr/>
        </p:nvSpPr>
        <p:spPr>
          <a:xfrm>
            <a:off x="801410" y="4459724"/>
            <a:ext cx="13027581" cy="1013222"/>
          </a:xfrm>
          <a:prstGeom prst="rect">
            <a:avLst/>
          </a:prstGeom>
          <a:solidFill>
            <a:srgbClr val="FFFFFF">
              <a:alpha val="4000"/>
            </a:srgbClr>
          </a:solidFill>
          <a:ln/>
        </p:spPr>
      </p:sp>
      <p:sp>
        <p:nvSpPr>
          <p:cNvPr id="15" name="Text 13"/>
          <p:cNvSpPr/>
          <p:nvPr/>
        </p:nvSpPr>
        <p:spPr>
          <a:xfrm>
            <a:off x="1028462" y="4603433"/>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Tẩy Trắng Răng</a:t>
            </a:r>
            <a:endParaRPr lang="en-US" sz="1750" dirty="0"/>
          </a:p>
        </p:txBody>
      </p:sp>
      <p:sp>
        <p:nvSpPr>
          <p:cNvPr id="16" name="Text 14"/>
          <p:cNvSpPr/>
          <p:nvPr/>
        </p:nvSpPr>
        <p:spPr>
          <a:xfrm>
            <a:off x="3637717" y="4603433"/>
            <a:ext cx="4749760"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Cải thiện màu sắc răng, mang lại nụ cười sáng.</a:t>
            </a:r>
            <a:endParaRPr lang="en-US" sz="1750" dirty="0"/>
          </a:p>
        </p:txBody>
      </p:sp>
      <p:sp>
        <p:nvSpPr>
          <p:cNvPr id="17" name="Text 15"/>
          <p:cNvSpPr/>
          <p:nvPr/>
        </p:nvSpPr>
        <p:spPr>
          <a:xfrm>
            <a:off x="8848725" y="4603433"/>
            <a:ext cx="2144197"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Người có răng ố vàng</a:t>
            </a:r>
            <a:endParaRPr lang="en-US" sz="1750" dirty="0"/>
          </a:p>
        </p:txBody>
      </p:sp>
      <p:sp>
        <p:nvSpPr>
          <p:cNvPr id="18" name="Text 16"/>
          <p:cNvSpPr/>
          <p:nvPr/>
        </p:nvSpPr>
        <p:spPr>
          <a:xfrm>
            <a:off x="11454170" y="4603433"/>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2.500.000 VNĐ</a:t>
            </a:r>
            <a:endParaRPr lang="en-US" sz="1750" dirty="0"/>
          </a:p>
        </p:txBody>
      </p:sp>
      <p:sp>
        <p:nvSpPr>
          <p:cNvPr id="19" name="Text 17"/>
          <p:cNvSpPr/>
          <p:nvPr/>
        </p:nvSpPr>
        <p:spPr>
          <a:xfrm>
            <a:off x="793790" y="573571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Trang dịch vụ sử dụng cấu trúc bảng (table) để trình bày thông tin một cách có tổ chức. Việc áp dụng </a:t>
            </a:r>
            <a:pPr algn="l" indent="0" marL="0">
              <a:lnSpc>
                <a:spcPts val="2850"/>
              </a:lnSpc>
              <a:buNone/>
            </a:pPr>
            <a:r>
              <a:rPr lang="en-US" sz="1750" dirty="0">
                <a:solidFill>
                  <a:srgbClr val="C6C9DC"/>
                </a:solidFill>
                <a:latin typeface="Inter Light" pitchFamily="34" charset="0"/>
                <a:ea typeface="Inter Light" pitchFamily="34" charset="-122"/>
                <a:cs typeface="Inter Light" pitchFamily="34" charset="-120"/>
              </a:rPr>
              <a:t>Class selector</a:t>
            </a:r>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 </a:t>
            </a:r>
            <a:pPr algn="l" indent="0" marL="0">
              <a:lnSpc>
                <a:spcPts val="2850"/>
              </a:lnSpc>
              <a:buNone/>
            </a:pPr>
            <a:r>
              <a:rPr lang="en-US" sz="1750" dirty="0">
                <a:solidFill>
                  <a:srgbClr val="C6C9DC"/>
                </a:solidFill>
                <a:latin typeface="Inter Light" pitchFamily="34" charset="0"/>
                <a:ea typeface="Inter Light" pitchFamily="34" charset="-122"/>
                <a:cs typeface="Inter Light" pitchFamily="34" charset="-120"/>
              </a:rPr>
              <a:t>Descendant selector</a:t>
            </a:r>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 và hiệu ứng </a:t>
            </a:r>
            <a:pPr algn="l" indent="0" marL="0">
              <a:lnSpc>
                <a:spcPts val="2850"/>
              </a:lnSpc>
              <a:buNone/>
            </a:pPr>
            <a:r>
              <a:rPr lang="en-US" sz="1750" dirty="0">
                <a:solidFill>
                  <a:srgbClr val="C6C9DC"/>
                </a:solidFill>
                <a:latin typeface="Inter Light" pitchFamily="34" charset="0"/>
                <a:ea typeface="Inter Light" pitchFamily="34" charset="-122"/>
                <a:cs typeface="Inter Light" pitchFamily="34" charset="-120"/>
              </a:rPr>
              <a:t>:hover</a:t>
            </a:r>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 giúp tạo điểm nhấn và trải nghiệm tương tác cho người dùng.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143482" y="449699"/>
            <a:ext cx="7847052" cy="408742"/>
          </a:xfrm>
          <a:prstGeom prst="rect">
            <a:avLst/>
          </a:prstGeom>
          <a:noFill/>
          <a:ln/>
        </p:spPr>
        <p:txBody>
          <a:bodyPr wrap="none" lIns="0" tIns="0" rIns="0" bIns="0" rtlCol="0" anchor="t"/>
          <a:lstStyle/>
          <a:p>
            <a:pPr algn="l" indent="0" marL="0">
              <a:lnSpc>
                <a:spcPts val="3200"/>
              </a:lnSpc>
              <a:buNone/>
            </a:pPr>
            <a:r>
              <a:rPr lang="en-US" sz="2550" dirty="0">
                <a:solidFill>
                  <a:srgbClr val="74767D"/>
                </a:solidFill>
                <a:latin typeface="Montserrat Medium" pitchFamily="34" charset="0"/>
                <a:ea typeface="Montserrat Medium" pitchFamily="34" charset="-122"/>
                <a:cs typeface="Montserrat Medium" pitchFamily="34" charset="-120"/>
              </a:rPr>
              <a:t>Trang Đăng Ký Lịch Khám: Tiện Lợi &amp; Tùy Chỉnh</a:t>
            </a:r>
            <a:endParaRPr lang="en-US" sz="2550" dirty="0"/>
          </a:p>
        </p:txBody>
      </p:sp>
      <p:pic>
        <p:nvPicPr>
          <p:cNvPr id="3" name="Image 0" descr="preencoded.png">    </p:cNvPr>
          <p:cNvPicPr>
            <a:picLocks noChangeAspect="1"/>
          </p:cNvPicPr>
          <p:nvPr/>
        </p:nvPicPr>
        <p:blipFill>
          <a:blip r:embed="rId1"/>
          <a:stretch>
            <a:fillRect/>
          </a:stretch>
        </p:blipFill>
        <p:spPr>
          <a:xfrm>
            <a:off x="2143482" y="1185505"/>
            <a:ext cx="817602" cy="817721"/>
          </a:xfrm>
          <a:prstGeom prst="rect">
            <a:avLst/>
          </a:prstGeom>
        </p:spPr>
      </p:pic>
      <p:sp>
        <p:nvSpPr>
          <p:cNvPr id="4" name="Text 1"/>
          <p:cNvSpPr/>
          <p:nvPr/>
        </p:nvSpPr>
        <p:spPr>
          <a:xfrm>
            <a:off x="3124557" y="1185505"/>
            <a:ext cx="2044065" cy="255508"/>
          </a:xfrm>
          <a:prstGeom prst="rect">
            <a:avLst/>
          </a:prstGeom>
          <a:noFill/>
          <a:ln/>
        </p:spPr>
        <p:txBody>
          <a:bodyPr wrap="none" lIns="0" tIns="0" rIns="0" bIns="0" rtlCol="0" anchor="t"/>
          <a:lstStyle/>
          <a:p>
            <a:pPr algn="l" indent="0" marL="0">
              <a:lnSpc>
                <a:spcPts val="2000"/>
              </a:lnSpc>
              <a:buNone/>
            </a:pPr>
            <a:r>
              <a:rPr lang="en-US" sz="1600" dirty="0">
                <a:solidFill>
                  <a:srgbClr val="3D3E44"/>
                </a:solidFill>
                <a:latin typeface="Montserrat Medium" pitchFamily="34" charset="0"/>
                <a:ea typeface="Montserrat Medium" pitchFamily="34" charset="-122"/>
                <a:cs typeface="Montserrat Medium" pitchFamily="34" charset="-120"/>
              </a:rPr>
              <a:t>Họ và Tên</a:t>
            </a:r>
            <a:endParaRPr lang="en-US" sz="1600" dirty="0"/>
          </a:p>
        </p:txBody>
      </p:sp>
      <p:pic>
        <p:nvPicPr>
          <p:cNvPr id="5" name="Image 1" descr="preencoded.png">    </p:cNvPr>
          <p:cNvPicPr>
            <a:picLocks noChangeAspect="1"/>
          </p:cNvPicPr>
          <p:nvPr/>
        </p:nvPicPr>
        <p:blipFill>
          <a:blip r:embed="rId2"/>
          <a:stretch>
            <a:fillRect/>
          </a:stretch>
        </p:blipFill>
        <p:spPr>
          <a:xfrm>
            <a:off x="2143482" y="2166699"/>
            <a:ext cx="817602" cy="817721"/>
          </a:xfrm>
          <a:prstGeom prst="rect">
            <a:avLst/>
          </a:prstGeom>
        </p:spPr>
      </p:pic>
      <p:sp>
        <p:nvSpPr>
          <p:cNvPr id="6" name="Text 2"/>
          <p:cNvSpPr/>
          <p:nvPr/>
        </p:nvSpPr>
        <p:spPr>
          <a:xfrm>
            <a:off x="3124557" y="2166699"/>
            <a:ext cx="2044065" cy="255508"/>
          </a:xfrm>
          <a:prstGeom prst="rect">
            <a:avLst/>
          </a:prstGeom>
          <a:noFill/>
          <a:ln/>
        </p:spPr>
        <p:txBody>
          <a:bodyPr wrap="none" lIns="0" tIns="0" rIns="0" bIns="0" rtlCol="0" anchor="t"/>
          <a:lstStyle/>
          <a:p>
            <a:pPr algn="l" indent="0" marL="0">
              <a:lnSpc>
                <a:spcPts val="2000"/>
              </a:lnSpc>
              <a:buNone/>
            </a:pPr>
            <a:r>
              <a:rPr lang="en-US" sz="1600" dirty="0">
                <a:solidFill>
                  <a:srgbClr val="3D3E44"/>
                </a:solidFill>
                <a:latin typeface="Montserrat Medium" pitchFamily="34" charset="0"/>
                <a:ea typeface="Montserrat Medium" pitchFamily="34" charset="-122"/>
                <a:cs typeface="Montserrat Medium" pitchFamily="34" charset="-120"/>
              </a:rPr>
              <a:t>Email</a:t>
            </a:r>
            <a:endParaRPr lang="en-US" sz="1600" dirty="0"/>
          </a:p>
        </p:txBody>
      </p:sp>
      <p:pic>
        <p:nvPicPr>
          <p:cNvPr id="7" name="Image 2" descr="preencoded.png">    </p:cNvPr>
          <p:cNvPicPr>
            <a:picLocks noChangeAspect="1"/>
          </p:cNvPicPr>
          <p:nvPr/>
        </p:nvPicPr>
        <p:blipFill>
          <a:blip r:embed="rId3"/>
          <a:stretch>
            <a:fillRect/>
          </a:stretch>
        </p:blipFill>
        <p:spPr>
          <a:xfrm>
            <a:off x="2143482" y="3147893"/>
            <a:ext cx="817602" cy="817721"/>
          </a:xfrm>
          <a:prstGeom prst="rect">
            <a:avLst/>
          </a:prstGeom>
        </p:spPr>
      </p:pic>
      <p:sp>
        <p:nvSpPr>
          <p:cNvPr id="8" name="Text 3"/>
          <p:cNvSpPr/>
          <p:nvPr/>
        </p:nvSpPr>
        <p:spPr>
          <a:xfrm>
            <a:off x="3124557" y="3147893"/>
            <a:ext cx="2044065" cy="255508"/>
          </a:xfrm>
          <a:prstGeom prst="rect">
            <a:avLst/>
          </a:prstGeom>
          <a:noFill/>
          <a:ln/>
        </p:spPr>
        <p:txBody>
          <a:bodyPr wrap="none" lIns="0" tIns="0" rIns="0" bIns="0" rtlCol="0" anchor="t"/>
          <a:lstStyle/>
          <a:p>
            <a:pPr algn="l" indent="0" marL="0">
              <a:lnSpc>
                <a:spcPts val="2000"/>
              </a:lnSpc>
              <a:buNone/>
            </a:pPr>
            <a:r>
              <a:rPr lang="en-US" sz="1600" dirty="0">
                <a:solidFill>
                  <a:srgbClr val="3D3E44"/>
                </a:solidFill>
                <a:latin typeface="Montserrat Medium" pitchFamily="34" charset="0"/>
                <a:ea typeface="Montserrat Medium" pitchFamily="34" charset="-122"/>
                <a:cs typeface="Montserrat Medium" pitchFamily="34" charset="-120"/>
              </a:rPr>
              <a:t>Số Điện Thoại</a:t>
            </a:r>
            <a:endParaRPr lang="en-US" sz="1600" dirty="0"/>
          </a:p>
        </p:txBody>
      </p:sp>
      <p:pic>
        <p:nvPicPr>
          <p:cNvPr id="9" name="Image 3" descr="preencoded.png">    </p:cNvPr>
          <p:cNvPicPr>
            <a:picLocks noChangeAspect="1"/>
          </p:cNvPicPr>
          <p:nvPr/>
        </p:nvPicPr>
        <p:blipFill>
          <a:blip r:embed="rId4"/>
          <a:stretch>
            <a:fillRect/>
          </a:stretch>
        </p:blipFill>
        <p:spPr>
          <a:xfrm>
            <a:off x="2143482" y="4129088"/>
            <a:ext cx="817602" cy="817721"/>
          </a:xfrm>
          <a:prstGeom prst="rect">
            <a:avLst/>
          </a:prstGeom>
        </p:spPr>
      </p:pic>
      <p:sp>
        <p:nvSpPr>
          <p:cNvPr id="10" name="Text 4"/>
          <p:cNvSpPr/>
          <p:nvPr/>
        </p:nvSpPr>
        <p:spPr>
          <a:xfrm>
            <a:off x="3124557" y="4129088"/>
            <a:ext cx="2044065" cy="255508"/>
          </a:xfrm>
          <a:prstGeom prst="rect">
            <a:avLst/>
          </a:prstGeom>
          <a:noFill/>
          <a:ln/>
        </p:spPr>
        <p:txBody>
          <a:bodyPr wrap="none" lIns="0" tIns="0" rIns="0" bIns="0" rtlCol="0" anchor="t"/>
          <a:lstStyle/>
          <a:p>
            <a:pPr algn="l" indent="0" marL="0">
              <a:lnSpc>
                <a:spcPts val="2000"/>
              </a:lnSpc>
              <a:buNone/>
            </a:pPr>
            <a:r>
              <a:rPr lang="en-US" sz="1600" dirty="0">
                <a:solidFill>
                  <a:srgbClr val="3D3E44"/>
                </a:solidFill>
                <a:latin typeface="Montserrat Medium" pitchFamily="34" charset="0"/>
                <a:ea typeface="Montserrat Medium" pitchFamily="34" charset="-122"/>
                <a:cs typeface="Montserrat Medium" pitchFamily="34" charset="-120"/>
              </a:rPr>
              <a:t>Chọn Dịch Vụ</a:t>
            </a:r>
            <a:endParaRPr lang="en-US" sz="1600" dirty="0"/>
          </a:p>
        </p:txBody>
      </p:sp>
      <p:pic>
        <p:nvPicPr>
          <p:cNvPr id="11" name="Image 4" descr="preencoded.png">    </p:cNvPr>
          <p:cNvPicPr>
            <a:picLocks noChangeAspect="1"/>
          </p:cNvPicPr>
          <p:nvPr/>
        </p:nvPicPr>
        <p:blipFill>
          <a:blip r:embed="rId5"/>
          <a:stretch>
            <a:fillRect/>
          </a:stretch>
        </p:blipFill>
        <p:spPr>
          <a:xfrm>
            <a:off x="2143482" y="5110282"/>
            <a:ext cx="817602" cy="817721"/>
          </a:xfrm>
          <a:prstGeom prst="rect">
            <a:avLst/>
          </a:prstGeom>
        </p:spPr>
      </p:pic>
      <p:sp>
        <p:nvSpPr>
          <p:cNvPr id="12" name="Text 5"/>
          <p:cNvSpPr/>
          <p:nvPr/>
        </p:nvSpPr>
        <p:spPr>
          <a:xfrm>
            <a:off x="3124557" y="5110282"/>
            <a:ext cx="2044065" cy="255508"/>
          </a:xfrm>
          <a:prstGeom prst="rect">
            <a:avLst/>
          </a:prstGeom>
          <a:noFill/>
          <a:ln/>
        </p:spPr>
        <p:txBody>
          <a:bodyPr wrap="none" lIns="0" tIns="0" rIns="0" bIns="0" rtlCol="0" anchor="t"/>
          <a:lstStyle/>
          <a:p>
            <a:pPr algn="l" indent="0" marL="0">
              <a:lnSpc>
                <a:spcPts val="2000"/>
              </a:lnSpc>
              <a:buNone/>
            </a:pPr>
            <a:r>
              <a:rPr lang="en-US" sz="1600" dirty="0">
                <a:solidFill>
                  <a:srgbClr val="3D3E44"/>
                </a:solidFill>
                <a:latin typeface="Montserrat Medium" pitchFamily="34" charset="0"/>
                <a:ea typeface="Montserrat Medium" pitchFamily="34" charset="-122"/>
                <a:cs typeface="Montserrat Medium" pitchFamily="34" charset="-120"/>
              </a:rPr>
              <a:t>Ngày &amp; Giờ Khám</a:t>
            </a:r>
            <a:endParaRPr lang="en-US" sz="1600" dirty="0"/>
          </a:p>
        </p:txBody>
      </p:sp>
      <p:pic>
        <p:nvPicPr>
          <p:cNvPr id="13" name="Image 5" descr="preencoded.png">    </p:cNvPr>
          <p:cNvPicPr>
            <a:picLocks noChangeAspect="1"/>
          </p:cNvPicPr>
          <p:nvPr/>
        </p:nvPicPr>
        <p:blipFill>
          <a:blip r:embed="rId6"/>
          <a:stretch>
            <a:fillRect/>
          </a:stretch>
        </p:blipFill>
        <p:spPr>
          <a:xfrm>
            <a:off x="2143482" y="6091476"/>
            <a:ext cx="817602" cy="817721"/>
          </a:xfrm>
          <a:prstGeom prst="rect">
            <a:avLst/>
          </a:prstGeom>
        </p:spPr>
      </p:pic>
      <p:sp>
        <p:nvSpPr>
          <p:cNvPr id="14" name="Text 6"/>
          <p:cNvSpPr/>
          <p:nvPr/>
        </p:nvSpPr>
        <p:spPr>
          <a:xfrm>
            <a:off x="3124557" y="6091476"/>
            <a:ext cx="2044065" cy="255508"/>
          </a:xfrm>
          <a:prstGeom prst="rect">
            <a:avLst/>
          </a:prstGeom>
          <a:noFill/>
          <a:ln/>
        </p:spPr>
        <p:txBody>
          <a:bodyPr wrap="none" lIns="0" tIns="0" rIns="0" bIns="0" rtlCol="0" anchor="t"/>
          <a:lstStyle/>
          <a:p>
            <a:pPr algn="l" indent="0" marL="0">
              <a:lnSpc>
                <a:spcPts val="2000"/>
              </a:lnSpc>
              <a:buNone/>
            </a:pPr>
            <a:r>
              <a:rPr lang="en-US" sz="1600" dirty="0">
                <a:solidFill>
                  <a:srgbClr val="3D3E44"/>
                </a:solidFill>
                <a:latin typeface="Montserrat Medium" pitchFamily="34" charset="0"/>
                <a:ea typeface="Montserrat Medium" pitchFamily="34" charset="-122"/>
                <a:cs typeface="Montserrat Medium" pitchFamily="34" charset="-120"/>
              </a:rPr>
              <a:t>Ghi Chú Thêm</a:t>
            </a:r>
            <a:endParaRPr lang="en-US" sz="1600" dirty="0"/>
          </a:p>
        </p:txBody>
      </p:sp>
      <p:sp>
        <p:nvSpPr>
          <p:cNvPr id="15" name="Text 7"/>
          <p:cNvSpPr/>
          <p:nvPr/>
        </p:nvSpPr>
        <p:spPr>
          <a:xfrm>
            <a:off x="2143482" y="7256621"/>
            <a:ext cx="10343436" cy="523399"/>
          </a:xfrm>
          <a:prstGeom prst="rect">
            <a:avLst/>
          </a:prstGeom>
          <a:noFill/>
          <a:ln/>
        </p:spPr>
        <p:txBody>
          <a:bodyPr wrap="square" lIns="0" tIns="0" rIns="0" bIns="0" rtlCol="0" anchor="t"/>
          <a:lstStyle/>
          <a:p>
            <a:pPr algn="l" indent="0" marL="0">
              <a:lnSpc>
                <a:spcPts val="2050"/>
              </a:lnSpc>
              <a:buNone/>
            </a:pPr>
            <a:r>
              <a:rPr lang="en-US" sz="1250" dirty="0">
                <a:solidFill>
                  <a:srgbClr val="3D3E44"/>
                </a:solidFill>
                <a:latin typeface="Inter Light" pitchFamily="34" charset="0"/>
                <a:ea typeface="Inter Light" pitchFamily="34" charset="-122"/>
                <a:cs typeface="Inter Light" pitchFamily="34" charset="-120"/>
              </a:rPr>
              <a:t>Trang đăng ký được thiết kế để khách hàng dễ dàng cung cấp thông tin cần thiết cho việc đặt lịch khám. Mặc dù form chưa có chức năng backend, giao diện được xây dựng hoàn chỉnh, cho phép người dùng hình dung rõ ràng quy trình đăng ký.</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2026-01-12T14:43:39Z</dcterms:created>
  <dcterms:modified xsi:type="dcterms:W3CDTF">2026-01-12T14:43:39Z</dcterms:modified>
</cp:coreProperties>
</file>